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gif" ContentType="image/gif"/>
  <Default Extension="png" ContentType="image/png"/>
  <Default Extension="wmf" ContentType="image/x-w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58" r:id="rId2"/>
  </p:sldIdLst>
  <p:sldSz cx="10693400" cy="15122525"/>
  <p:notesSz cx="7315200" cy="9601200"/>
  <p:defaultTextStyle>
    <a:defPPr>
      <a:defRPr lang="fr-FR"/>
    </a:defPPr>
    <a:lvl1pPr marL="0" algn="l" defTabSz="147511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1pPr>
    <a:lvl2pPr marL="737555" algn="l" defTabSz="147511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2pPr>
    <a:lvl3pPr marL="1475110" algn="l" defTabSz="147511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3pPr>
    <a:lvl4pPr marL="2212665" algn="l" defTabSz="147511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4pPr>
    <a:lvl5pPr marL="2950220" algn="l" defTabSz="147511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5pPr>
    <a:lvl6pPr marL="3687775" algn="l" defTabSz="147511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6pPr>
    <a:lvl7pPr marL="4425330" algn="l" defTabSz="147511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7pPr>
    <a:lvl8pPr marL="5162885" algn="l" defTabSz="147511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8pPr>
    <a:lvl9pPr marL="5900440" algn="l" defTabSz="147511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763">
          <p15:clr>
            <a:srgbClr val="A4A3A4"/>
          </p15:clr>
        </p15:guide>
        <p15:guide id="2" pos="336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6717F"/>
    <a:srgbClr val="F39A26"/>
    <a:srgbClr val="8592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645" autoAdjust="0"/>
    <p:restoredTop sz="93864" autoAdjust="0"/>
  </p:normalViewPr>
  <p:slideViewPr>
    <p:cSldViewPr snapToObjects="1" showGuides="1">
      <p:cViewPr>
        <p:scale>
          <a:sx n="208" d="100"/>
          <a:sy n="208" d="100"/>
        </p:scale>
        <p:origin x="-3648" y="-9920"/>
      </p:cViewPr>
      <p:guideLst>
        <p:guide orient="horz" pos="4763"/>
        <p:guide pos="336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handoutMaster" Target="handoutMasters/handoutMaster1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3" y="2"/>
            <a:ext cx="3170507" cy="480486"/>
          </a:xfrm>
          <a:prstGeom prst="rect">
            <a:avLst/>
          </a:prstGeom>
        </p:spPr>
        <p:txBody>
          <a:bodyPr vert="horz" lIns="65518" tIns="32759" rIns="65518" bIns="32759" rtlCol="0"/>
          <a:lstStyle>
            <a:lvl1pPr algn="l">
              <a:defRPr sz="800"/>
            </a:lvl1pPr>
          </a:lstStyle>
          <a:p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4143520" y="2"/>
            <a:ext cx="3170507" cy="480486"/>
          </a:xfrm>
          <a:prstGeom prst="rect">
            <a:avLst/>
          </a:prstGeom>
        </p:spPr>
        <p:txBody>
          <a:bodyPr vert="horz" lIns="65518" tIns="32759" rIns="65518" bIns="32759" rtlCol="0"/>
          <a:lstStyle>
            <a:lvl1pPr algn="r">
              <a:defRPr sz="800"/>
            </a:lvl1pPr>
          </a:lstStyle>
          <a:p>
            <a:fld id="{976A0EF8-E8B8-6F47-95A5-1DEF603E4DEB}" type="datetimeFigureOut">
              <a:rPr lang="fr-FR" smtClean="0"/>
              <a:pPr/>
              <a:t>06/05/2019</a:t>
            </a:fld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3" y="9119649"/>
            <a:ext cx="3170507" cy="479421"/>
          </a:xfrm>
          <a:prstGeom prst="rect">
            <a:avLst/>
          </a:prstGeom>
        </p:spPr>
        <p:txBody>
          <a:bodyPr vert="horz" lIns="65518" tIns="32759" rIns="65518" bIns="32759" rtlCol="0" anchor="b"/>
          <a:lstStyle>
            <a:lvl1pPr algn="l">
              <a:defRPr sz="800"/>
            </a:lvl1pPr>
          </a:lstStyle>
          <a:p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4143520" y="9119649"/>
            <a:ext cx="3170507" cy="479421"/>
          </a:xfrm>
          <a:prstGeom prst="rect">
            <a:avLst/>
          </a:prstGeom>
        </p:spPr>
        <p:txBody>
          <a:bodyPr vert="horz" lIns="65518" tIns="32759" rIns="65518" bIns="32759" rtlCol="0" anchor="b"/>
          <a:lstStyle>
            <a:lvl1pPr algn="r">
              <a:defRPr sz="800"/>
            </a:lvl1pPr>
          </a:lstStyle>
          <a:p>
            <a:fld id="{FF06D1FA-0B51-5F44-B401-CC7A47832644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656115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gif>
</file>

<file path=ppt/media/image3.png>
</file>

<file path=ppt/media/image4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3" y="2"/>
            <a:ext cx="3170507" cy="480486"/>
          </a:xfrm>
          <a:prstGeom prst="rect">
            <a:avLst/>
          </a:prstGeom>
        </p:spPr>
        <p:txBody>
          <a:bodyPr vert="horz" lIns="65518" tIns="32759" rIns="65518" bIns="32759" rtlCol="0"/>
          <a:lstStyle>
            <a:lvl1pPr algn="l">
              <a:defRPr sz="800"/>
            </a:lvl1pPr>
          </a:lstStyle>
          <a:p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4143520" y="2"/>
            <a:ext cx="3170507" cy="480486"/>
          </a:xfrm>
          <a:prstGeom prst="rect">
            <a:avLst/>
          </a:prstGeom>
        </p:spPr>
        <p:txBody>
          <a:bodyPr vert="horz" lIns="65518" tIns="32759" rIns="65518" bIns="32759" rtlCol="0"/>
          <a:lstStyle>
            <a:lvl1pPr algn="r">
              <a:defRPr sz="800"/>
            </a:lvl1pPr>
          </a:lstStyle>
          <a:p>
            <a:fld id="{8DA62A4B-1646-2949-A3D8-A31A3C3A32DE}" type="datetimeFigureOut">
              <a:rPr lang="fr-FR" smtClean="0"/>
              <a:pPr/>
              <a:t>06/05/2019</a:t>
            </a:fld>
            <a:endParaRPr lang="fr-FR" dirty="0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2386013" y="720725"/>
            <a:ext cx="2546350" cy="3598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65518" tIns="32759" rIns="65518" bIns="32759" rtlCol="0" anchor="ctr"/>
          <a:lstStyle/>
          <a:p>
            <a:endParaRPr lang="fr-FR" dirty="0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732108" y="4560891"/>
            <a:ext cx="5852160" cy="4320113"/>
          </a:xfrm>
          <a:prstGeom prst="rect">
            <a:avLst/>
          </a:prstGeom>
        </p:spPr>
        <p:txBody>
          <a:bodyPr vert="horz" lIns="65518" tIns="32759" rIns="65518" bIns="32759" rtlCol="0">
            <a:normAutofit/>
          </a:bodyPr>
          <a:lstStyle/>
          <a:p>
            <a:pPr lvl="0"/>
            <a:r>
              <a:rPr lang="bn-IN"/>
              <a:t>Cliquez pour modifier les styles du texte du masque</a:t>
            </a:r>
          </a:p>
          <a:p>
            <a:pPr lvl="1"/>
            <a:r>
              <a:rPr lang="bn-IN"/>
              <a:t>Deuxième niveau</a:t>
            </a:r>
          </a:p>
          <a:p>
            <a:pPr lvl="2"/>
            <a:r>
              <a:rPr lang="bn-IN"/>
              <a:t>Troisième niveau</a:t>
            </a:r>
          </a:p>
          <a:p>
            <a:pPr lvl="3"/>
            <a:r>
              <a:rPr lang="bn-IN"/>
              <a:t>Quatrième niveau</a:t>
            </a:r>
          </a:p>
          <a:p>
            <a:pPr lvl="4"/>
            <a:r>
              <a:rPr lang="bn-IN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3" y="9119649"/>
            <a:ext cx="3170507" cy="479421"/>
          </a:xfrm>
          <a:prstGeom prst="rect">
            <a:avLst/>
          </a:prstGeom>
        </p:spPr>
        <p:txBody>
          <a:bodyPr vert="horz" lIns="65518" tIns="32759" rIns="65518" bIns="32759" rtlCol="0" anchor="b"/>
          <a:lstStyle>
            <a:lvl1pPr algn="l">
              <a:defRPr sz="800"/>
            </a:lvl1pPr>
          </a:lstStyle>
          <a:p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4143520" y="9119649"/>
            <a:ext cx="3170507" cy="479421"/>
          </a:xfrm>
          <a:prstGeom prst="rect">
            <a:avLst/>
          </a:prstGeom>
        </p:spPr>
        <p:txBody>
          <a:bodyPr vert="horz" lIns="65518" tIns="32759" rIns="65518" bIns="32759" rtlCol="0" anchor="b"/>
          <a:lstStyle>
            <a:lvl1pPr algn="r">
              <a:defRPr sz="800"/>
            </a:lvl1pPr>
          </a:lstStyle>
          <a:p>
            <a:fld id="{80A4C9D6-2F92-C846-897A-8942172BB869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921623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A4C9D6-2F92-C846-897A-8942172BB869}" type="slidenum">
              <a:rPr lang="fr-FR" smtClean="0"/>
              <a:pPr/>
              <a:t>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248058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802005" y="4697786"/>
            <a:ext cx="9089390" cy="3241541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604010" y="8569431"/>
            <a:ext cx="7485380" cy="3864645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73755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751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2126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502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877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4253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628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900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BADBA-FFA7-4592-AA8A-F62589004BBC}" type="datetimeFigureOut">
              <a:rPr lang="fr-FR" smtClean="0"/>
              <a:pPr/>
              <a:t>06/05/2019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B5590-0A1F-42A5-9864-05E9FC842F50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713458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BADBA-FFA7-4592-AA8A-F62589004BBC}" type="datetimeFigureOut">
              <a:rPr lang="fr-FR" smtClean="0"/>
              <a:pPr/>
              <a:t>06/05/2019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B5590-0A1F-42A5-9864-05E9FC842F50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008940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9067112" y="1333724"/>
            <a:ext cx="2812588" cy="28452751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625639" y="1333724"/>
            <a:ext cx="8263250" cy="28452751"/>
          </a:xfr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BADBA-FFA7-4592-AA8A-F62589004BBC}" type="datetimeFigureOut">
              <a:rPr lang="fr-FR" smtClean="0"/>
              <a:pPr/>
              <a:t>06/05/2019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B5590-0A1F-42A5-9864-05E9FC842F50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44848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BADBA-FFA7-4592-AA8A-F62589004BBC}" type="datetimeFigureOut">
              <a:rPr lang="fr-FR" smtClean="0"/>
              <a:pPr/>
              <a:t>06/05/2019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B5590-0A1F-42A5-9864-05E9FC842F50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10568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44705" y="9717624"/>
            <a:ext cx="9089390" cy="3003501"/>
          </a:xfrm>
        </p:spPr>
        <p:txBody>
          <a:bodyPr anchor="t"/>
          <a:lstStyle>
            <a:lvl1pPr algn="l">
              <a:defRPr sz="6500" b="1" cap="all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44705" y="6409573"/>
            <a:ext cx="9089390" cy="3308051"/>
          </a:xfrm>
        </p:spPr>
        <p:txBody>
          <a:bodyPr anchor="b"/>
          <a:lstStyle>
            <a:lvl1pPr marL="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1pPr>
            <a:lvl2pPr marL="737555" indent="0">
              <a:buNone/>
              <a:defRPr sz="2900">
                <a:solidFill>
                  <a:schemeClr val="tx1">
                    <a:tint val="75000"/>
                  </a:schemeClr>
                </a:solidFill>
              </a:defRPr>
            </a:lvl2pPr>
            <a:lvl3pPr marL="1475110" indent="0">
              <a:buNone/>
              <a:defRPr sz="2600">
                <a:solidFill>
                  <a:schemeClr val="tx1">
                    <a:tint val="75000"/>
                  </a:schemeClr>
                </a:solidFill>
              </a:defRPr>
            </a:lvl3pPr>
            <a:lvl4pPr marL="2212665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4pPr>
            <a:lvl5pPr marL="2950220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5pPr>
            <a:lvl6pPr marL="3687775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6pPr>
            <a:lvl7pPr marL="4425330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7pPr>
            <a:lvl8pPr marL="5162885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8pPr>
            <a:lvl9pPr marL="5900440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BADBA-FFA7-4592-AA8A-F62589004BBC}" type="datetimeFigureOut">
              <a:rPr lang="fr-FR" smtClean="0"/>
              <a:pPr/>
              <a:t>06/05/2019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B5590-0A1F-42A5-9864-05E9FC842F50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48861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625639" y="7781802"/>
            <a:ext cx="5537918" cy="22004674"/>
          </a:xfrm>
        </p:spPr>
        <p:txBody>
          <a:bodyPr/>
          <a:lstStyle>
            <a:lvl1pPr>
              <a:defRPr sz="4500"/>
            </a:lvl1pPr>
            <a:lvl2pPr>
              <a:defRPr sz="3900"/>
            </a:lvl2pPr>
            <a:lvl3pPr>
              <a:defRPr sz="3200"/>
            </a:lvl3pPr>
            <a:lvl4pPr>
              <a:defRPr sz="2900"/>
            </a:lvl4pPr>
            <a:lvl5pPr>
              <a:defRPr sz="2900"/>
            </a:lvl5pPr>
            <a:lvl6pPr>
              <a:defRPr sz="2900"/>
            </a:lvl6pPr>
            <a:lvl7pPr>
              <a:defRPr sz="2900"/>
            </a:lvl7pPr>
            <a:lvl8pPr>
              <a:defRPr sz="2900"/>
            </a:lvl8pPr>
            <a:lvl9pPr>
              <a:defRPr sz="29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341781" y="7781802"/>
            <a:ext cx="5537919" cy="22004674"/>
          </a:xfrm>
        </p:spPr>
        <p:txBody>
          <a:bodyPr/>
          <a:lstStyle>
            <a:lvl1pPr>
              <a:defRPr sz="4500"/>
            </a:lvl1pPr>
            <a:lvl2pPr>
              <a:defRPr sz="3900"/>
            </a:lvl2pPr>
            <a:lvl3pPr>
              <a:defRPr sz="3200"/>
            </a:lvl3pPr>
            <a:lvl4pPr>
              <a:defRPr sz="2900"/>
            </a:lvl4pPr>
            <a:lvl5pPr>
              <a:defRPr sz="2900"/>
            </a:lvl5pPr>
            <a:lvl6pPr>
              <a:defRPr sz="2900"/>
            </a:lvl6pPr>
            <a:lvl7pPr>
              <a:defRPr sz="2900"/>
            </a:lvl7pPr>
            <a:lvl8pPr>
              <a:defRPr sz="2900"/>
            </a:lvl8pPr>
            <a:lvl9pPr>
              <a:defRPr sz="29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BADBA-FFA7-4592-AA8A-F62589004BBC}" type="datetimeFigureOut">
              <a:rPr lang="fr-FR" smtClean="0"/>
              <a:pPr/>
              <a:t>06/05/2019</a:t>
            </a:fld>
            <a:endParaRPr lang="fr-FR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B5590-0A1F-42A5-9864-05E9FC842F50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350923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34670" y="605602"/>
            <a:ext cx="9624060" cy="2520421"/>
          </a:xfrm>
        </p:spPr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534670" y="3385067"/>
            <a:ext cx="4724775" cy="1410734"/>
          </a:xfrm>
        </p:spPr>
        <p:txBody>
          <a:bodyPr anchor="b"/>
          <a:lstStyle>
            <a:lvl1pPr marL="0" indent="0">
              <a:buNone/>
              <a:defRPr sz="3900" b="1"/>
            </a:lvl1pPr>
            <a:lvl2pPr marL="737555" indent="0">
              <a:buNone/>
              <a:defRPr sz="3200" b="1"/>
            </a:lvl2pPr>
            <a:lvl3pPr marL="1475110" indent="0">
              <a:buNone/>
              <a:defRPr sz="2900" b="1"/>
            </a:lvl3pPr>
            <a:lvl4pPr marL="2212665" indent="0">
              <a:buNone/>
              <a:defRPr sz="2600" b="1"/>
            </a:lvl4pPr>
            <a:lvl5pPr marL="2950220" indent="0">
              <a:buNone/>
              <a:defRPr sz="2600" b="1"/>
            </a:lvl5pPr>
            <a:lvl6pPr marL="3687775" indent="0">
              <a:buNone/>
              <a:defRPr sz="2600" b="1"/>
            </a:lvl6pPr>
            <a:lvl7pPr marL="4425330" indent="0">
              <a:buNone/>
              <a:defRPr sz="2600" b="1"/>
            </a:lvl7pPr>
            <a:lvl8pPr marL="5162885" indent="0">
              <a:buNone/>
              <a:defRPr sz="2600" b="1"/>
            </a:lvl8pPr>
            <a:lvl9pPr marL="5900440" indent="0">
              <a:buNone/>
              <a:defRPr sz="2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534670" y="4795801"/>
            <a:ext cx="4724775" cy="8712956"/>
          </a:xfrm>
        </p:spPr>
        <p:txBody>
          <a:bodyPr/>
          <a:lstStyle>
            <a:lvl1pPr>
              <a:defRPr sz="3900"/>
            </a:lvl1pPr>
            <a:lvl2pPr>
              <a:defRPr sz="3200"/>
            </a:lvl2pPr>
            <a:lvl3pPr>
              <a:defRPr sz="29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5432099" y="3385067"/>
            <a:ext cx="4726631" cy="1410734"/>
          </a:xfrm>
        </p:spPr>
        <p:txBody>
          <a:bodyPr anchor="b"/>
          <a:lstStyle>
            <a:lvl1pPr marL="0" indent="0">
              <a:buNone/>
              <a:defRPr sz="3900" b="1"/>
            </a:lvl1pPr>
            <a:lvl2pPr marL="737555" indent="0">
              <a:buNone/>
              <a:defRPr sz="3200" b="1"/>
            </a:lvl2pPr>
            <a:lvl3pPr marL="1475110" indent="0">
              <a:buNone/>
              <a:defRPr sz="2900" b="1"/>
            </a:lvl3pPr>
            <a:lvl4pPr marL="2212665" indent="0">
              <a:buNone/>
              <a:defRPr sz="2600" b="1"/>
            </a:lvl4pPr>
            <a:lvl5pPr marL="2950220" indent="0">
              <a:buNone/>
              <a:defRPr sz="2600" b="1"/>
            </a:lvl5pPr>
            <a:lvl6pPr marL="3687775" indent="0">
              <a:buNone/>
              <a:defRPr sz="2600" b="1"/>
            </a:lvl6pPr>
            <a:lvl7pPr marL="4425330" indent="0">
              <a:buNone/>
              <a:defRPr sz="2600" b="1"/>
            </a:lvl7pPr>
            <a:lvl8pPr marL="5162885" indent="0">
              <a:buNone/>
              <a:defRPr sz="2600" b="1"/>
            </a:lvl8pPr>
            <a:lvl9pPr marL="5900440" indent="0">
              <a:buNone/>
              <a:defRPr sz="2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5432099" y="4795801"/>
            <a:ext cx="4726631" cy="8712956"/>
          </a:xfrm>
        </p:spPr>
        <p:txBody>
          <a:bodyPr/>
          <a:lstStyle>
            <a:lvl1pPr>
              <a:defRPr sz="3900"/>
            </a:lvl1pPr>
            <a:lvl2pPr>
              <a:defRPr sz="3200"/>
            </a:lvl2pPr>
            <a:lvl3pPr>
              <a:defRPr sz="29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BADBA-FFA7-4592-AA8A-F62589004BBC}" type="datetimeFigureOut">
              <a:rPr lang="fr-FR" smtClean="0"/>
              <a:pPr/>
              <a:t>06/05/2019</a:t>
            </a:fld>
            <a:endParaRPr lang="fr-FR" dirty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B5590-0A1F-42A5-9864-05E9FC842F50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162231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BADBA-FFA7-4592-AA8A-F62589004BBC}" type="datetimeFigureOut">
              <a:rPr lang="fr-FR" smtClean="0"/>
              <a:pPr/>
              <a:t>06/05/2019</a:t>
            </a:fld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B5590-0A1F-42A5-9864-05E9FC842F50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734546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BADBA-FFA7-4592-AA8A-F62589004BBC}" type="datetimeFigureOut">
              <a:rPr lang="fr-FR" smtClean="0"/>
              <a:pPr/>
              <a:t>06/05/2019</a:t>
            </a:fld>
            <a:endParaRPr lang="fr-FR" dirty="0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B5590-0A1F-42A5-9864-05E9FC842F50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876247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34671" y="602100"/>
            <a:ext cx="3518055" cy="2562428"/>
          </a:xfrm>
        </p:spPr>
        <p:txBody>
          <a:bodyPr anchor="b"/>
          <a:lstStyle>
            <a:lvl1pPr algn="l">
              <a:defRPr sz="3200" b="1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180822" y="602102"/>
            <a:ext cx="5977908" cy="12906656"/>
          </a:xfrm>
        </p:spPr>
        <p:txBody>
          <a:bodyPr/>
          <a:lstStyle>
            <a:lvl1pPr>
              <a:defRPr sz="5200"/>
            </a:lvl1pPr>
            <a:lvl2pPr>
              <a:defRPr sz="4500"/>
            </a:lvl2pPr>
            <a:lvl3pPr>
              <a:defRPr sz="39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534671" y="3164530"/>
            <a:ext cx="3518055" cy="10344228"/>
          </a:xfrm>
        </p:spPr>
        <p:txBody>
          <a:bodyPr/>
          <a:lstStyle>
            <a:lvl1pPr marL="0" indent="0">
              <a:buNone/>
              <a:defRPr sz="2300"/>
            </a:lvl1pPr>
            <a:lvl2pPr marL="737555" indent="0">
              <a:buNone/>
              <a:defRPr sz="1900"/>
            </a:lvl2pPr>
            <a:lvl3pPr marL="1475110" indent="0">
              <a:buNone/>
              <a:defRPr sz="1600"/>
            </a:lvl3pPr>
            <a:lvl4pPr marL="2212665" indent="0">
              <a:buNone/>
              <a:defRPr sz="1500"/>
            </a:lvl4pPr>
            <a:lvl5pPr marL="2950220" indent="0">
              <a:buNone/>
              <a:defRPr sz="1500"/>
            </a:lvl5pPr>
            <a:lvl6pPr marL="3687775" indent="0">
              <a:buNone/>
              <a:defRPr sz="1500"/>
            </a:lvl6pPr>
            <a:lvl7pPr marL="4425330" indent="0">
              <a:buNone/>
              <a:defRPr sz="1500"/>
            </a:lvl7pPr>
            <a:lvl8pPr marL="5162885" indent="0">
              <a:buNone/>
              <a:defRPr sz="1500"/>
            </a:lvl8pPr>
            <a:lvl9pPr marL="5900440" indent="0">
              <a:buNone/>
              <a:defRPr sz="15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BADBA-FFA7-4592-AA8A-F62589004BBC}" type="datetimeFigureOut">
              <a:rPr lang="fr-FR" smtClean="0"/>
              <a:pPr/>
              <a:t>06/05/2019</a:t>
            </a:fld>
            <a:endParaRPr lang="fr-FR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B5590-0A1F-42A5-9864-05E9FC842F50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768671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095981" y="10585767"/>
            <a:ext cx="6416040" cy="1249710"/>
          </a:xfrm>
        </p:spPr>
        <p:txBody>
          <a:bodyPr anchor="b"/>
          <a:lstStyle>
            <a:lvl1pPr algn="l">
              <a:defRPr sz="3200" b="1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2095981" y="1351226"/>
            <a:ext cx="6416040" cy="9073515"/>
          </a:xfrm>
        </p:spPr>
        <p:txBody>
          <a:bodyPr/>
          <a:lstStyle>
            <a:lvl1pPr marL="0" indent="0">
              <a:buNone/>
              <a:defRPr sz="5200"/>
            </a:lvl1pPr>
            <a:lvl2pPr marL="737555" indent="0">
              <a:buNone/>
              <a:defRPr sz="4500"/>
            </a:lvl2pPr>
            <a:lvl3pPr marL="1475110" indent="0">
              <a:buNone/>
              <a:defRPr sz="3900"/>
            </a:lvl3pPr>
            <a:lvl4pPr marL="2212665" indent="0">
              <a:buNone/>
              <a:defRPr sz="3200"/>
            </a:lvl4pPr>
            <a:lvl5pPr marL="2950220" indent="0">
              <a:buNone/>
              <a:defRPr sz="3200"/>
            </a:lvl5pPr>
            <a:lvl6pPr marL="3687775" indent="0">
              <a:buNone/>
              <a:defRPr sz="3200"/>
            </a:lvl6pPr>
            <a:lvl7pPr marL="4425330" indent="0">
              <a:buNone/>
              <a:defRPr sz="3200"/>
            </a:lvl7pPr>
            <a:lvl8pPr marL="5162885" indent="0">
              <a:buNone/>
              <a:defRPr sz="3200"/>
            </a:lvl8pPr>
            <a:lvl9pPr marL="5900440" indent="0">
              <a:buNone/>
              <a:defRPr sz="3200"/>
            </a:lvl9pPr>
          </a:lstStyle>
          <a:p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2095981" y="11835477"/>
            <a:ext cx="6416040" cy="1774795"/>
          </a:xfrm>
        </p:spPr>
        <p:txBody>
          <a:bodyPr/>
          <a:lstStyle>
            <a:lvl1pPr marL="0" indent="0">
              <a:buNone/>
              <a:defRPr sz="2300"/>
            </a:lvl1pPr>
            <a:lvl2pPr marL="737555" indent="0">
              <a:buNone/>
              <a:defRPr sz="1900"/>
            </a:lvl2pPr>
            <a:lvl3pPr marL="1475110" indent="0">
              <a:buNone/>
              <a:defRPr sz="1600"/>
            </a:lvl3pPr>
            <a:lvl4pPr marL="2212665" indent="0">
              <a:buNone/>
              <a:defRPr sz="1500"/>
            </a:lvl4pPr>
            <a:lvl5pPr marL="2950220" indent="0">
              <a:buNone/>
              <a:defRPr sz="1500"/>
            </a:lvl5pPr>
            <a:lvl6pPr marL="3687775" indent="0">
              <a:buNone/>
              <a:defRPr sz="1500"/>
            </a:lvl6pPr>
            <a:lvl7pPr marL="4425330" indent="0">
              <a:buNone/>
              <a:defRPr sz="1500"/>
            </a:lvl7pPr>
            <a:lvl8pPr marL="5162885" indent="0">
              <a:buNone/>
              <a:defRPr sz="1500"/>
            </a:lvl8pPr>
            <a:lvl9pPr marL="5900440" indent="0">
              <a:buNone/>
              <a:defRPr sz="15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BADBA-FFA7-4592-AA8A-F62589004BBC}" type="datetimeFigureOut">
              <a:rPr lang="fr-FR" smtClean="0"/>
              <a:pPr/>
              <a:t>06/05/2019</a:t>
            </a:fld>
            <a:endParaRPr lang="fr-FR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B5590-0A1F-42A5-9864-05E9FC842F50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98658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534670" y="605602"/>
            <a:ext cx="9624060" cy="2520421"/>
          </a:xfrm>
          <a:prstGeom prst="rect">
            <a:avLst/>
          </a:prstGeom>
        </p:spPr>
        <p:txBody>
          <a:bodyPr vert="horz" lIns="147511" tIns="73756" rIns="147511" bIns="73756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534670" y="3528591"/>
            <a:ext cx="9624060" cy="9980167"/>
          </a:xfrm>
          <a:prstGeom prst="rect">
            <a:avLst/>
          </a:prstGeom>
        </p:spPr>
        <p:txBody>
          <a:bodyPr vert="horz" lIns="147511" tIns="73756" rIns="147511" bIns="73756" rtlCol="0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534670" y="14016342"/>
            <a:ext cx="2495127" cy="805134"/>
          </a:xfrm>
          <a:prstGeom prst="rect">
            <a:avLst/>
          </a:prstGeom>
        </p:spPr>
        <p:txBody>
          <a:bodyPr vert="horz" lIns="147511" tIns="73756" rIns="147511" bIns="73756" rtlCol="0" anchor="ctr"/>
          <a:lstStyle>
            <a:lvl1pPr algn="l">
              <a:defRPr sz="1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DBADBA-FFA7-4592-AA8A-F62589004BBC}" type="datetimeFigureOut">
              <a:rPr lang="fr-FR" smtClean="0"/>
              <a:pPr/>
              <a:t>06/05/2019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653579" y="14016342"/>
            <a:ext cx="3386243" cy="805134"/>
          </a:xfrm>
          <a:prstGeom prst="rect">
            <a:avLst/>
          </a:prstGeom>
        </p:spPr>
        <p:txBody>
          <a:bodyPr vert="horz" lIns="147511" tIns="73756" rIns="147511" bIns="73756" rtlCol="0" anchor="ctr"/>
          <a:lstStyle>
            <a:lvl1pPr algn="ctr">
              <a:defRPr sz="1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663603" y="14016342"/>
            <a:ext cx="2495127" cy="805134"/>
          </a:xfrm>
          <a:prstGeom prst="rect">
            <a:avLst/>
          </a:prstGeom>
        </p:spPr>
        <p:txBody>
          <a:bodyPr vert="horz" lIns="147511" tIns="73756" rIns="147511" bIns="73756" rtlCol="0" anchor="ctr"/>
          <a:lstStyle>
            <a:lvl1pPr algn="r">
              <a:defRPr sz="1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4B5590-0A1F-42A5-9864-05E9FC842F50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187306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475110" rtl="0" eaLnBrk="1" latinLnBrk="0" hangingPunct="1">
        <a:spcBef>
          <a:spcPct val="0"/>
        </a:spcBef>
        <a:buNone/>
        <a:defRPr sz="7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53166" indent="-553166" algn="l" defTabSz="1475110" rtl="0" eaLnBrk="1" latinLnBrk="0" hangingPunct="1">
        <a:spcBef>
          <a:spcPct val="20000"/>
        </a:spcBef>
        <a:buFont typeface="Arial" pitchFamily="34" charset="0"/>
        <a:buChar char="•"/>
        <a:defRPr sz="5200" kern="1200">
          <a:solidFill>
            <a:schemeClr val="tx1"/>
          </a:solidFill>
          <a:latin typeface="+mn-lt"/>
          <a:ea typeface="+mn-ea"/>
          <a:cs typeface="+mn-cs"/>
        </a:defRPr>
      </a:lvl1pPr>
      <a:lvl2pPr marL="1198527" indent="-460972" algn="l" defTabSz="1475110" rtl="0" eaLnBrk="1" latinLnBrk="0" hangingPunct="1">
        <a:spcBef>
          <a:spcPct val="20000"/>
        </a:spcBef>
        <a:buFont typeface="Arial" pitchFamily="34" charset="0"/>
        <a:buChar char="–"/>
        <a:defRPr sz="4500" kern="1200">
          <a:solidFill>
            <a:schemeClr val="tx1"/>
          </a:solidFill>
          <a:latin typeface="+mn-lt"/>
          <a:ea typeface="+mn-ea"/>
          <a:cs typeface="+mn-cs"/>
        </a:defRPr>
      </a:lvl2pPr>
      <a:lvl3pPr marL="1843888" indent="-368778" algn="l" defTabSz="1475110" rtl="0" eaLnBrk="1" latinLnBrk="0" hangingPunct="1">
        <a:spcBef>
          <a:spcPct val="20000"/>
        </a:spcBef>
        <a:buFont typeface="Arial" pitchFamily="34" charset="0"/>
        <a:buChar char="•"/>
        <a:defRPr sz="3900" kern="1200">
          <a:solidFill>
            <a:schemeClr val="tx1"/>
          </a:solidFill>
          <a:latin typeface="+mn-lt"/>
          <a:ea typeface="+mn-ea"/>
          <a:cs typeface="+mn-cs"/>
        </a:defRPr>
      </a:lvl3pPr>
      <a:lvl4pPr marL="2581443" indent="-368778" algn="l" defTabSz="1475110" rtl="0" eaLnBrk="1" latinLnBrk="0" hangingPunct="1">
        <a:spcBef>
          <a:spcPct val="20000"/>
        </a:spcBef>
        <a:buFont typeface="Arial" pitchFamily="34" charset="0"/>
        <a:buChar char="–"/>
        <a:defRPr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3318998" indent="-368778" algn="l" defTabSz="1475110" rtl="0" eaLnBrk="1" latinLnBrk="0" hangingPunct="1">
        <a:spcBef>
          <a:spcPct val="20000"/>
        </a:spcBef>
        <a:buFont typeface="Arial" pitchFamily="34" charset="0"/>
        <a:buChar char="»"/>
        <a:defRPr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4056553" indent="-368778" algn="l" defTabSz="147511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4794108" indent="-368778" algn="l" defTabSz="147511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5531663" indent="-368778" algn="l" defTabSz="147511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269218" indent="-368778" algn="l" defTabSz="147511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1475110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737555" algn="l" defTabSz="1475110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2pPr>
      <a:lvl3pPr marL="1475110" algn="l" defTabSz="1475110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3pPr>
      <a:lvl4pPr marL="2212665" algn="l" defTabSz="1475110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4pPr>
      <a:lvl5pPr marL="2950220" algn="l" defTabSz="1475110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5pPr>
      <a:lvl6pPr marL="3687775" algn="l" defTabSz="1475110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6pPr>
      <a:lvl7pPr marL="4425330" algn="l" defTabSz="1475110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7pPr>
      <a:lvl8pPr marL="5162885" algn="l" defTabSz="1475110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8pPr>
      <a:lvl9pPr marL="5900440" algn="l" defTabSz="1475110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9.emf"/><Relationship Id="rId12" Type="http://schemas.openxmlformats.org/officeDocument/2006/relationships/image" Target="../media/image10.emf"/><Relationship Id="rId13" Type="http://schemas.openxmlformats.org/officeDocument/2006/relationships/image" Target="../media/image11.emf"/><Relationship Id="rId14" Type="http://schemas.openxmlformats.org/officeDocument/2006/relationships/image" Target="../media/image12.emf"/><Relationship Id="rId15" Type="http://schemas.openxmlformats.org/officeDocument/2006/relationships/image" Target="../media/image13.emf"/><Relationship Id="rId16" Type="http://schemas.openxmlformats.org/officeDocument/2006/relationships/image" Target="../media/image14.emf"/><Relationship Id="rId17" Type="http://schemas.openxmlformats.org/officeDocument/2006/relationships/image" Target="../media/image15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eg"/><Relationship Id="rId4" Type="http://schemas.openxmlformats.org/officeDocument/2006/relationships/image" Target="../media/image2.gif"/><Relationship Id="rId5" Type="http://schemas.openxmlformats.org/officeDocument/2006/relationships/image" Target="../media/image3.png"/><Relationship Id="rId6" Type="http://schemas.openxmlformats.org/officeDocument/2006/relationships/image" Target="../media/image4.wmf"/><Relationship Id="rId7" Type="http://schemas.openxmlformats.org/officeDocument/2006/relationships/image" Target="../media/image5.emf"/><Relationship Id="rId8" Type="http://schemas.openxmlformats.org/officeDocument/2006/relationships/image" Target="../media/image6.emf"/><Relationship Id="rId9" Type="http://schemas.openxmlformats.org/officeDocument/2006/relationships/image" Target="../media/image7.emf"/><Relationship Id="rId10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 preferRelativeResize="0"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5196" y="0"/>
            <a:ext cx="10701196" cy="15233147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0311" y="5092279"/>
            <a:ext cx="10194097" cy="316763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5532085" y="12228555"/>
            <a:ext cx="4633402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bn-IN" sz="900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CONCLUSION</a:t>
            </a:r>
            <a:endParaRPr lang="fr-FR" sz="900" dirty="0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19" name="Image 1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8138" y="2314525"/>
            <a:ext cx="4932548" cy="261006"/>
          </a:xfrm>
          <a:prstGeom prst="rect">
            <a:avLst/>
          </a:prstGeom>
        </p:spPr>
      </p:pic>
      <p:cxnSp>
        <p:nvCxnSpPr>
          <p:cNvPr id="40" name="Connecteur droit 39"/>
          <p:cNvCxnSpPr/>
          <p:nvPr/>
        </p:nvCxnSpPr>
        <p:spPr>
          <a:xfrm>
            <a:off x="359172" y="14659521"/>
            <a:ext cx="10028088" cy="0"/>
          </a:xfrm>
          <a:prstGeom prst="line">
            <a:avLst/>
          </a:prstGeom>
          <a:ln w="19050">
            <a:solidFill>
              <a:srgbClr val="8671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49"/>
          <p:cNvSpPr/>
          <p:nvPr/>
        </p:nvSpPr>
        <p:spPr>
          <a:xfrm>
            <a:off x="395676" y="1381936"/>
            <a:ext cx="9614016" cy="7910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36000" rIns="72000" bIns="36000" rtlCol="0" anchor="ctr"/>
          <a:lstStyle/>
          <a:p>
            <a:pPr algn="ctr"/>
            <a:r>
              <a:rPr lang="fr-FR" sz="1100" dirty="0">
                <a:latin typeface="Century Gothic" pitchFamily="34" charset="0"/>
                <a:cs typeface="Arial" pitchFamily="34" charset="0"/>
              </a:rPr>
              <a:t>Xiaoran Jiang, </a:t>
            </a:r>
            <a:r>
              <a:rPr lang="fr-FR" sz="1100" dirty="0" err="1">
                <a:latin typeface="Century Gothic" pitchFamily="34" charset="0"/>
                <a:cs typeface="Arial" pitchFamily="34" charset="0"/>
              </a:rPr>
              <a:t>Jinglei</a:t>
            </a:r>
            <a:r>
              <a:rPr lang="fr-FR" sz="1100" dirty="0">
                <a:latin typeface="Century Gothic" pitchFamily="34" charset="0"/>
                <a:cs typeface="Arial" pitchFamily="34" charset="0"/>
              </a:rPr>
              <a:t> </a:t>
            </a:r>
            <a:r>
              <a:rPr lang="fr-FR" sz="1100" dirty="0" err="1">
                <a:latin typeface="Century Gothic" pitchFamily="34" charset="0"/>
                <a:cs typeface="Arial" pitchFamily="34" charset="0"/>
              </a:rPr>
              <a:t>Shi</a:t>
            </a:r>
            <a:r>
              <a:rPr lang="fr-FR" sz="1100" dirty="0">
                <a:latin typeface="Century Gothic" pitchFamily="34" charset="0"/>
                <a:cs typeface="Arial" pitchFamily="34" charset="0"/>
              </a:rPr>
              <a:t> </a:t>
            </a:r>
            <a:r>
              <a:rPr lang="en-US" sz="1100" dirty="0">
                <a:latin typeface="Century Gothic" pitchFamily="34" charset="0"/>
                <a:cs typeface="Arial" pitchFamily="34" charset="0"/>
              </a:rPr>
              <a:t>and Christine Guillemot</a:t>
            </a:r>
            <a:endParaRPr lang="fr-FR" sz="1100" baseline="30000" dirty="0">
              <a:latin typeface="Century Gothic" panose="020B0502020202020204" pitchFamily="34" charset="0"/>
            </a:endParaRPr>
          </a:p>
          <a:p>
            <a:pPr algn="ctr"/>
            <a:endParaRPr lang="en-US" sz="1100" baseline="30000" dirty="0">
              <a:latin typeface="Century Gothic" panose="020B0502020202020204" pitchFamily="34" charset="0"/>
            </a:endParaRPr>
          </a:p>
          <a:p>
            <a:pPr algn="ctr"/>
            <a:r>
              <a:rPr lang="en-US" sz="1100" dirty="0">
                <a:latin typeface="Century Gothic" panose="020B0502020202020204" pitchFamily="34" charset="0"/>
              </a:rPr>
              <a:t> INRIA Rennes Bretagne-Atlantique, Rennes, France</a:t>
            </a:r>
            <a:endParaRPr lang="en-US" sz="1100" dirty="0">
              <a:solidFill>
                <a:schemeClr val="accent5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58" name="ZoneTexte 57"/>
          <p:cNvSpPr txBox="1"/>
          <p:nvPr/>
        </p:nvSpPr>
        <p:spPr>
          <a:xfrm>
            <a:off x="359172" y="391861"/>
            <a:ext cx="1001122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Century Gothic" pitchFamily="34" charset="0"/>
              </a:rPr>
              <a:t>A Learning Based Depth Estimation Framework for 4D Densely and Sparsely Sampled Light Fields</a:t>
            </a:r>
            <a:endParaRPr lang="fr-FR" sz="3200" b="1" dirty="0">
              <a:solidFill>
                <a:schemeClr val="bg1"/>
              </a:solidFill>
              <a:latin typeface="Century Gothic" pitchFamily="34" charset="0"/>
            </a:endParaRPr>
          </a:p>
        </p:txBody>
      </p:sp>
      <p:pic>
        <p:nvPicPr>
          <p:cNvPr id="39" name="Image 38" descr="logo-inria.eps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8602" y="14714678"/>
            <a:ext cx="1200572" cy="433327"/>
          </a:xfrm>
          <a:prstGeom prst="rect">
            <a:avLst/>
          </a:prstGeom>
        </p:spPr>
      </p:pic>
      <p:sp>
        <p:nvSpPr>
          <p:cNvPr id="44" name="Rectangle 43"/>
          <p:cNvSpPr/>
          <p:nvPr/>
        </p:nvSpPr>
        <p:spPr>
          <a:xfrm>
            <a:off x="360335" y="2304678"/>
            <a:ext cx="4786164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sz="900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DEPTH ESTIMATION EXPLOITING LIGHT FIELDS</a:t>
            </a:r>
            <a:endParaRPr lang="fr-FR" sz="900" dirty="0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2863582" y="5119160"/>
            <a:ext cx="4786164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sz="900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A SUPERVISED LEARNING BASED DISPARITY ESTIMATION SCHEME</a:t>
            </a:r>
            <a:r>
              <a:rPr lang="fr-FR" sz="900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 </a:t>
            </a:r>
          </a:p>
        </p:txBody>
      </p:sp>
      <p:pic>
        <p:nvPicPr>
          <p:cNvPr id="61" name="Image 6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007" y="11490897"/>
            <a:ext cx="10312657" cy="310897"/>
          </a:xfrm>
          <a:prstGeom prst="rect">
            <a:avLst/>
          </a:prstGeom>
        </p:spPr>
      </p:pic>
      <p:sp>
        <p:nvSpPr>
          <p:cNvPr id="63" name="Rectangle 62"/>
          <p:cNvSpPr/>
          <p:nvPr/>
        </p:nvSpPr>
        <p:spPr>
          <a:xfrm>
            <a:off x="5691882" y="6623175"/>
            <a:ext cx="4786164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bn-IN" sz="900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EXPERIMENT</a:t>
            </a:r>
            <a:r>
              <a:rPr lang="en-US" sz="900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S AND ANALYSIS</a:t>
            </a:r>
            <a:endParaRPr lang="fr-FR" sz="900" dirty="0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83" name="Rectangle 382"/>
          <p:cNvSpPr/>
          <p:nvPr/>
        </p:nvSpPr>
        <p:spPr>
          <a:xfrm>
            <a:off x="391785" y="3230199"/>
            <a:ext cx="497299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bn-IN" sz="1000" b="1" dirty="0">
                <a:latin typeface="Helvetica"/>
                <a:cs typeface="Helvetica"/>
              </a:rPr>
              <a:t> </a:t>
            </a:r>
            <a:r>
              <a:rPr lang="en-US" altLang="en-US" sz="1000" b="1" dirty="0">
                <a:solidFill>
                  <a:srgbClr val="C00000"/>
                </a:solidFill>
              </a:rPr>
              <a:t>Three categories of methods: </a:t>
            </a:r>
          </a:p>
          <a:p>
            <a:pPr marL="171450" indent="-171450">
              <a:buFont typeface="Arial" charset="0"/>
              <a:buChar char="•"/>
            </a:pPr>
            <a:r>
              <a:rPr lang="en-US" altLang="en-US" sz="1000" b="1" dirty="0"/>
              <a:t>Based on SAI (Sub-Aperture Images): </a:t>
            </a:r>
            <a:r>
              <a:rPr lang="en-US" altLang="en-US" sz="1000" dirty="0"/>
              <a:t>Patch-based block matching</a:t>
            </a:r>
          </a:p>
          <a:p>
            <a:pPr marL="171450" indent="-171450">
              <a:buFont typeface="Arial" charset="0"/>
              <a:buChar char="•"/>
            </a:pPr>
            <a:r>
              <a:rPr lang="en-US" altLang="en-US" sz="1000" b="1" dirty="0"/>
              <a:t>Based on EPI (</a:t>
            </a:r>
            <a:r>
              <a:rPr lang="en-US" altLang="en-US" sz="1000" b="1" dirty="0" err="1"/>
              <a:t>Epipolar</a:t>
            </a:r>
            <a:r>
              <a:rPr lang="en-US" altLang="en-US" sz="1000" b="1" dirty="0"/>
              <a:t> Plane Images):</a:t>
            </a:r>
            <a:r>
              <a:rPr lang="en-US" altLang="en-US" sz="1000" dirty="0"/>
              <a:t> Slope is proportional to the disparity value</a:t>
            </a:r>
          </a:p>
          <a:p>
            <a:pPr marL="171450" indent="-171450">
              <a:buFont typeface="Arial" charset="0"/>
              <a:buChar char="•"/>
            </a:pPr>
            <a:r>
              <a:rPr lang="en-US" altLang="en-US" sz="1000" b="1" dirty="0"/>
              <a:t>Based on refocused images</a:t>
            </a:r>
            <a:r>
              <a:rPr lang="en-US" altLang="en-US" sz="1000" dirty="0"/>
              <a:t/>
            </a:r>
            <a:br>
              <a:rPr lang="en-US" altLang="en-US" sz="1000" dirty="0"/>
            </a:br>
            <a:r>
              <a:rPr lang="en-US" altLang="en-US" sz="1000" b="1" dirty="0">
                <a:sym typeface="Wingdings" panose="05000000000000000000" pitchFamily="2" charset="2"/>
              </a:rPr>
              <a:t/>
            </a:r>
            <a:br>
              <a:rPr lang="en-US" altLang="en-US" sz="1000" b="1" dirty="0">
                <a:sym typeface="Wingdings" panose="05000000000000000000" pitchFamily="2" charset="2"/>
              </a:rPr>
            </a:br>
            <a:endParaRPr lang="en-US" altLang="en-US" sz="1000" dirty="0"/>
          </a:p>
        </p:txBody>
      </p:sp>
      <p:sp>
        <p:nvSpPr>
          <p:cNvPr id="489" name="TextBox 488"/>
          <p:cNvSpPr txBox="1"/>
          <p:nvPr/>
        </p:nvSpPr>
        <p:spPr>
          <a:xfrm>
            <a:off x="6920204" y="13299253"/>
            <a:ext cx="3407123" cy="55399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en-US" sz="1000" dirty="0"/>
              <a:t>Our algorithm can be also </a:t>
            </a:r>
            <a:r>
              <a:rPr lang="en-US" sz="1000" b="1" u="sng" dirty="0"/>
              <a:t>naturally integrated into a light field view synthesis pipeline</a:t>
            </a:r>
            <a:r>
              <a:rPr lang="en-US" sz="1000" dirty="0"/>
              <a:t>, since it is able to infer disparity information for a view that the color information is unknown. </a:t>
            </a:r>
          </a:p>
        </p:txBody>
      </p:sp>
      <p:sp>
        <p:nvSpPr>
          <p:cNvPr id="3" name="Rectangle 2"/>
          <p:cNvSpPr/>
          <p:nvPr/>
        </p:nvSpPr>
        <p:spPr>
          <a:xfrm>
            <a:off x="2673350" y="4006444"/>
            <a:ext cx="53467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endParaRPr lang="en-US" sz="3200" dirty="0"/>
          </a:p>
        </p:txBody>
      </p:sp>
      <p:sp>
        <p:nvSpPr>
          <p:cNvPr id="83" name="Rectangle 82"/>
          <p:cNvSpPr/>
          <p:nvPr/>
        </p:nvSpPr>
        <p:spPr>
          <a:xfrm>
            <a:off x="409203" y="6765403"/>
            <a:ext cx="4786164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fr-FR" sz="900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GRAPH SIGNAL PROCESSING : GRAPH TRANSFORMS</a:t>
            </a:r>
          </a:p>
        </p:txBody>
      </p:sp>
      <p:pic>
        <p:nvPicPr>
          <p:cNvPr id="45" name="Picture 4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27393" y="2653687"/>
            <a:ext cx="1717138" cy="720584"/>
          </a:xfrm>
          <a:prstGeom prst="rect">
            <a:avLst/>
          </a:prstGeom>
        </p:spPr>
      </p:pic>
      <p:sp>
        <p:nvSpPr>
          <p:cNvPr id="109" name="Rectangle 108"/>
          <p:cNvSpPr/>
          <p:nvPr/>
        </p:nvSpPr>
        <p:spPr>
          <a:xfrm>
            <a:off x="5546702" y="2550929"/>
            <a:ext cx="2773150" cy="27084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000" dirty="0"/>
          </a:p>
          <a:p>
            <a:r>
              <a:rPr lang="en-US" sz="1000" dirty="0"/>
              <a:t>The effectiveness of data-driven algorithms significantly depends on the quality and the quantity of training data. </a:t>
            </a:r>
          </a:p>
          <a:p>
            <a:endParaRPr lang="en-US" altLang="en-US" sz="1000" b="1" dirty="0">
              <a:solidFill>
                <a:srgbClr val="C00000"/>
              </a:solidFill>
            </a:endParaRPr>
          </a:p>
          <a:p>
            <a:r>
              <a:rPr lang="en-US" altLang="en-US" sz="1000" b="1" dirty="0">
                <a:solidFill>
                  <a:srgbClr val="C00000"/>
                </a:solidFill>
              </a:rPr>
              <a:t>Existing synthetic datasets</a:t>
            </a:r>
          </a:p>
          <a:p>
            <a:pPr marL="171450" indent="-171450">
              <a:buFont typeface="Arial" charset="0"/>
              <a:buChar char="•"/>
            </a:pPr>
            <a:r>
              <a:rPr lang="en-US" sz="1000" dirty="0"/>
              <a:t>MIT Light Field Archive</a:t>
            </a:r>
            <a:br>
              <a:rPr lang="en-US" sz="1000" dirty="0"/>
            </a:br>
            <a:r>
              <a:rPr lang="en-US" sz="1000" dirty="0"/>
              <a:t> (without ground truth disparity/depth values)</a:t>
            </a:r>
          </a:p>
          <a:p>
            <a:pPr marL="171450" indent="-171450">
              <a:buFont typeface="Arial" charset="0"/>
              <a:buChar char="•"/>
            </a:pPr>
            <a:r>
              <a:rPr lang="fr-FR" sz="1000" dirty="0"/>
              <a:t>HCI Light Field </a:t>
            </a:r>
            <a:r>
              <a:rPr lang="fr-FR" sz="1000" dirty="0" err="1"/>
              <a:t>Dataset</a:t>
            </a:r>
            <a:r>
              <a:rPr lang="fr-FR" sz="1000" dirty="0"/>
              <a:t>  (dense light </a:t>
            </a:r>
            <a:r>
              <a:rPr lang="fr-FR" sz="1000" dirty="0" err="1"/>
              <a:t>fields</a:t>
            </a:r>
            <a:r>
              <a:rPr lang="fr-FR" sz="1000" dirty="0"/>
              <a:t> </a:t>
            </a:r>
            <a:r>
              <a:rPr lang="fr-FR" sz="1000" dirty="0" err="1"/>
              <a:t>only</a:t>
            </a:r>
            <a:r>
              <a:rPr lang="fr-FR" sz="1000" dirty="0"/>
              <a:t>)</a:t>
            </a:r>
          </a:p>
          <a:p>
            <a:endParaRPr lang="en-US" sz="1000" dirty="0"/>
          </a:p>
          <a:p>
            <a:r>
              <a:rPr lang="en-US" altLang="en-US" sz="1000" b="1" dirty="0">
                <a:solidFill>
                  <a:srgbClr val="C00000"/>
                </a:solidFill>
              </a:rPr>
              <a:t>Our proposed datasets</a:t>
            </a:r>
          </a:p>
          <a:p>
            <a:pPr marL="171450" indent="-171450">
              <a:buFont typeface="Arial" charset="0"/>
              <a:buChar char="•"/>
            </a:pPr>
            <a:r>
              <a:rPr lang="en-US" sz="1000" b="1" dirty="0"/>
              <a:t>Sparse Light Field Dataset (SLFD): 53 scenes with disparity range [−20,20] </a:t>
            </a:r>
          </a:p>
          <a:p>
            <a:pPr marL="171450" indent="-171450">
              <a:buFont typeface="Arial" charset="0"/>
              <a:buChar char="•"/>
            </a:pPr>
            <a:r>
              <a:rPr lang="en-US" sz="1000" b="1" dirty="0"/>
              <a:t>Dense Light Field Dataset (DLFD): 43 scenes with disparity range [−4,4] </a:t>
            </a:r>
          </a:p>
          <a:p>
            <a:endParaRPr lang="en-US" sz="1000" dirty="0"/>
          </a:p>
          <a:p>
            <a:endParaRPr lang="en-US" altLang="en-US" sz="1000" b="1" dirty="0">
              <a:solidFill>
                <a:srgbClr val="C00000"/>
              </a:solidFill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7302819" y="6681028"/>
            <a:ext cx="3141052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sz="1000" b="1" dirty="0">
                <a:solidFill>
                  <a:srgbClr val="C00000"/>
                </a:solidFill>
              </a:rPr>
              <a:t>Method </a:t>
            </a:r>
          </a:p>
          <a:p>
            <a:pPr marL="228600" indent="-228600">
              <a:buFont typeface="Wingdings" charset="2"/>
              <a:buChar char="v"/>
            </a:pPr>
            <a:r>
              <a:rPr lang="en-US" sz="1000" dirty="0"/>
              <a:t>Deep learning based cascaded framework. </a:t>
            </a:r>
          </a:p>
          <a:p>
            <a:pPr marL="228600" indent="-228600">
              <a:buFont typeface="Wingdings" charset="2"/>
              <a:buChar char="v"/>
            </a:pPr>
            <a:r>
              <a:rPr lang="en-US" sz="1000" dirty="0"/>
              <a:t>A pre-trained </a:t>
            </a:r>
            <a:r>
              <a:rPr lang="en-US" sz="1000" dirty="0" err="1"/>
              <a:t>FlowNet</a:t>
            </a:r>
            <a:r>
              <a:rPr lang="en-US" sz="1000" dirty="0"/>
              <a:t> 2.0 is fine-tuned by pairs of stereo images, and the obtained model is used to estimate disparity between pairs of anchor views, arranged horizontally or vertically. </a:t>
            </a:r>
          </a:p>
          <a:p>
            <a:pPr marL="228600" indent="-228600">
              <a:buFont typeface="Wingdings" charset="2"/>
              <a:buChar char="v"/>
            </a:pPr>
            <a:r>
              <a:rPr lang="en-US" sz="1000" dirty="0"/>
              <a:t>These coarse estimates are then fused at each anchor viewpoint by exploiting the warping error from other anchor viewpoints. </a:t>
            </a:r>
          </a:p>
          <a:p>
            <a:pPr marL="228600" indent="-228600">
              <a:buFont typeface="Wingdings" charset="2"/>
              <a:buChar char="v"/>
            </a:pPr>
            <a:r>
              <a:rPr lang="en-US" sz="1000" dirty="0"/>
              <a:t>Multi-scale residual learning for the refinement of the fused disparity map. </a:t>
            </a:r>
            <a:br>
              <a:rPr lang="en-US" sz="1000" dirty="0"/>
            </a:br>
            <a:r>
              <a:rPr lang="en-US" sz="1000" dirty="0"/>
              <a:t/>
            </a:r>
            <a:br>
              <a:rPr lang="en-US" sz="1000" dirty="0"/>
            </a:br>
            <a:endParaRPr lang="en-US" sz="1000" dirty="0"/>
          </a:p>
          <a:p>
            <a:pPr marL="228600" indent="-228600">
              <a:buFont typeface="Wingdings" charset="2"/>
              <a:buChar char="v"/>
            </a:pPr>
            <a:r>
              <a:rPr lang="en-US" sz="1000" dirty="0"/>
              <a:t>The propagation of disparity from anchor viewpoints towards other viewpoints is performed by an occlusion-aware soft 3D reconstruction method </a:t>
            </a:r>
            <a:r>
              <a:rPr lang="fr-FR" sz="1000" dirty="0"/>
              <a:t>[5]</a:t>
            </a:r>
            <a:r>
              <a:rPr lang="en-US" sz="1000" dirty="0"/>
              <a:t>. </a:t>
            </a:r>
          </a:p>
        </p:txBody>
      </p:sp>
      <p:sp>
        <p:nvSpPr>
          <p:cNvPr id="88" name="TextBox 87"/>
          <p:cNvSpPr txBox="1"/>
          <p:nvPr/>
        </p:nvSpPr>
        <p:spPr>
          <a:xfrm>
            <a:off x="7358972" y="5547854"/>
            <a:ext cx="3033495" cy="1031051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en-US" sz="1100" b="1" u="sng" dirty="0">
                <a:solidFill>
                  <a:srgbClr val="C00000"/>
                </a:solidFill>
              </a:rPr>
              <a:t>Purpose of the scheme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Handle </a:t>
            </a:r>
            <a:r>
              <a:rPr lang="en-US" sz="1000" b="1" u="sng" dirty="0"/>
              <a:t>either a dense or a sparse light field </a:t>
            </a:r>
            <a:r>
              <a:rPr lang="en-US" sz="1000" dirty="0"/>
              <a:t>for disparity/depth estimation </a:t>
            </a:r>
            <a:r>
              <a:rPr lang="en-US" sz="1000" b="1" u="sng" dirty="0"/>
              <a:t>based on 4 corner views</a:t>
            </a:r>
            <a:r>
              <a:rPr lang="en-US" sz="1000" dirty="0"/>
              <a:t>. </a:t>
            </a:r>
            <a:endParaRPr lang="en-US" sz="1000" dirty="0">
              <a:solidFill>
                <a:srgbClr val="0070C0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b="1" u="sng" dirty="0"/>
              <a:t>Generate one disparity map for each light field view.</a:t>
            </a:r>
            <a:endParaRPr lang="fr-FR" sz="1000" b="1" u="sng" dirty="0"/>
          </a:p>
        </p:txBody>
      </p:sp>
      <p:sp>
        <p:nvSpPr>
          <p:cNvPr id="90" name="Rectangle 89"/>
          <p:cNvSpPr/>
          <p:nvPr/>
        </p:nvSpPr>
        <p:spPr>
          <a:xfrm>
            <a:off x="2890082" y="11522261"/>
            <a:ext cx="4786164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fr-FR" sz="90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EXPERIMENTAL RESULTS</a:t>
            </a:r>
            <a:endParaRPr lang="fr-FR" sz="900" dirty="0">
              <a:solidFill>
                <a:prstClr val="white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92" name="Image 6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69184" y="2303938"/>
            <a:ext cx="4932548" cy="261006"/>
          </a:xfrm>
          <a:prstGeom prst="rect">
            <a:avLst/>
          </a:prstGeom>
        </p:spPr>
      </p:pic>
      <p:sp>
        <p:nvSpPr>
          <p:cNvPr id="93" name="Rectangle 92"/>
          <p:cNvSpPr/>
          <p:nvPr/>
        </p:nvSpPr>
        <p:spPr>
          <a:xfrm>
            <a:off x="5814775" y="2331153"/>
            <a:ext cx="4786164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fr-FR" sz="900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DATASETS</a:t>
            </a:r>
          </a:p>
        </p:txBody>
      </p:sp>
      <p:sp>
        <p:nvSpPr>
          <p:cNvPr id="463" name="TextBox 462"/>
          <p:cNvSpPr txBox="1"/>
          <p:nvPr/>
        </p:nvSpPr>
        <p:spPr>
          <a:xfrm>
            <a:off x="508785" y="13868033"/>
            <a:ext cx="105684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0070C0"/>
                </a:solidFill>
              </a:rPr>
              <a:t>[1]</a:t>
            </a:r>
            <a:r>
              <a:rPr lang="fr-FR" sz="900" dirty="0"/>
              <a:t> H.G. </a:t>
            </a:r>
            <a:r>
              <a:rPr lang="fr-FR" sz="900" dirty="0" err="1"/>
              <a:t>Jeon</a:t>
            </a:r>
            <a:r>
              <a:rPr lang="fr-FR" sz="900" dirty="0"/>
              <a:t>, J. Park, G. </a:t>
            </a:r>
            <a:r>
              <a:rPr lang="fr-FR" sz="900" dirty="0" err="1"/>
              <a:t>Choe</a:t>
            </a:r>
            <a:r>
              <a:rPr lang="fr-FR" sz="900" dirty="0"/>
              <a:t>, J. Park, Y. </a:t>
            </a:r>
            <a:r>
              <a:rPr lang="fr-FR" sz="900" dirty="0" err="1"/>
              <a:t>Bok</a:t>
            </a:r>
            <a:r>
              <a:rPr lang="fr-FR" sz="900" dirty="0"/>
              <a:t>, Y.W. Tai, and I.S. </a:t>
            </a:r>
            <a:r>
              <a:rPr lang="fr-FR" sz="900" dirty="0" err="1"/>
              <a:t>Kweon</a:t>
            </a:r>
            <a:r>
              <a:rPr lang="fr-FR" sz="900" dirty="0"/>
              <a:t>, "</a:t>
            </a:r>
            <a:r>
              <a:rPr lang="fr-FR" sz="900" dirty="0" err="1"/>
              <a:t>Accurate</a:t>
            </a:r>
            <a:r>
              <a:rPr lang="fr-FR" sz="900" dirty="0"/>
              <a:t> </a:t>
            </a:r>
            <a:r>
              <a:rPr lang="fr-FR" sz="900" dirty="0" err="1"/>
              <a:t>depth</a:t>
            </a:r>
            <a:r>
              <a:rPr lang="fr-FR" sz="900" dirty="0"/>
              <a:t> </a:t>
            </a:r>
            <a:r>
              <a:rPr lang="fr-FR" sz="900" dirty="0" err="1"/>
              <a:t>map</a:t>
            </a:r>
            <a:r>
              <a:rPr lang="fr-FR" sz="900" dirty="0"/>
              <a:t> estimation </a:t>
            </a:r>
            <a:r>
              <a:rPr lang="fr-FR" sz="900" dirty="0" err="1"/>
              <a:t>from</a:t>
            </a:r>
            <a:r>
              <a:rPr lang="fr-FR" sz="900" dirty="0"/>
              <a:t> a </a:t>
            </a:r>
            <a:r>
              <a:rPr lang="fr-FR" sz="900" dirty="0" err="1"/>
              <a:t>lenslet</a:t>
            </a:r>
            <a:r>
              <a:rPr lang="fr-FR" sz="900" dirty="0"/>
              <a:t> light </a:t>
            </a:r>
            <a:r>
              <a:rPr lang="fr-FR" sz="900" dirty="0" err="1"/>
              <a:t>field</a:t>
            </a:r>
            <a:r>
              <a:rPr lang="fr-FR" sz="900" dirty="0"/>
              <a:t> camera," in Int. </a:t>
            </a:r>
            <a:r>
              <a:rPr lang="fr-FR" sz="900" dirty="0" err="1"/>
              <a:t>Conf</a:t>
            </a:r>
            <a:r>
              <a:rPr lang="fr-FR" sz="900" dirty="0"/>
              <a:t>. on Computer Vision and Pattern Recognition, 2015. </a:t>
            </a:r>
          </a:p>
          <a:p>
            <a:r>
              <a:rPr lang="en-US" sz="900" dirty="0">
                <a:solidFill>
                  <a:srgbClr val="0070C0"/>
                </a:solidFill>
              </a:rPr>
              <a:t>[2]</a:t>
            </a:r>
            <a:r>
              <a:rPr lang="fr-FR" sz="900" dirty="0">
                <a:solidFill>
                  <a:srgbClr val="0070C0"/>
                </a:solidFill>
              </a:rPr>
              <a:t> </a:t>
            </a:r>
            <a:r>
              <a:rPr lang="fr-FR" sz="900" dirty="0"/>
              <a:t>S. Zhang, H. Sheng, C. Li, J. Zhang, and Z. </a:t>
            </a:r>
            <a:r>
              <a:rPr lang="fr-FR" sz="900" dirty="0" err="1"/>
              <a:t>Xiong</a:t>
            </a:r>
            <a:r>
              <a:rPr lang="fr-FR" sz="900" dirty="0"/>
              <a:t>, "</a:t>
            </a:r>
            <a:r>
              <a:rPr lang="fr-FR" sz="900" dirty="0" err="1"/>
              <a:t>Robust</a:t>
            </a:r>
            <a:r>
              <a:rPr lang="fr-FR" sz="900" dirty="0"/>
              <a:t> </a:t>
            </a:r>
            <a:r>
              <a:rPr lang="fr-FR" sz="900" dirty="0" err="1"/>
              <a:t>depth</a:t>
            </a:r>
            <a:r>
              <a:rPr lang="fr-FR" sz="900" dirty="0"/>
              <a:t> estimation for light </a:t>
            </a:r>
            <a:r>
              <a:rPr lang="fr-FR" sz="900" dirty="0" err="1"/>
              <a:t>field</a:t>
            </a:r>
            <a:r>
              <a:rPr lang="fr-FR" sz="900" dirty="0"/>
              <a:t> via </a:t>
            </a:r>
            <a:r>
              <a:rPr lang="fr-FR" sz="900" dirty="0" err="1"/>
              <a:t>spinning</a:t>
            </a:r>
            <a:r>
              <a:rPr lang="fr-FR" sz="900" dirty="0"/>
              <a:t> </a:t>
            </a:r>
            <a:r>
              <a:rPr lang="fr-FR" sz="900" dirty="0" err="1"/>
              <a:t>parallelogram</a:t>
            </a:r>
            <a:r>
              <a:rPr lang="fr-FR" sz="900" dirty="0"/>
              <a:t> </a:t>
            </a:r>
            <a:r>
              <a:rPr lang="fr-FR" sz="900" dirty="0" err="1"/>
              <a:t>operator</a:t>
            </a:r>
            <a:r>
              <a:rPr lang="fr-FR" sz="900" dirty="0"/>
              <a:t>," J. Computer Vision and Image </a:t>
            </a:r>
            <a:r>
              <a:rPr lang="fr-FR" sz="900" dirty="0" err="1"/>
              <a:t>Understanding</a:t>
            </a:r>
            <a:r>
              <a:rPr lang="fr-FR" sz="900" dirty="0"/>
              <a:t>, 2016. </a:t>
            </a:r>
          </a:p>
          <a:p>
            <a:r>
              <a:rPr lang="en-US" sz="900" dirty="0">
                <a:solidFill>
                  <a:srgbClr val="0070C0"/>
                </a:solidFill>
              </a:rPr>
              <a:t>[3] </a:t>
            </a:r>
            <a:r>
              <a:rPr lang="fr-FR" sz="900" dirty="0"/>
              <a:t>X. Jiang, M. Le Pendu, and C. Guillemot, "</a:t>
            </a:r>
            <a:r>
              <a:rPr lang="fr-FR" sz="900" dirty="0" err="1"/>
              <a:t>Depth</a:t>
            </a:r>
            <a:r>
              <a:rPr lang="fr-FR" sz="900" dirty="0"/>
              <a:t> estimation </a:t>
            </a:r>
            <a:r>
              <a:rPr lang="fr-FR" sz="900" dirty="0" err="1"/>
              <a:t>with</a:t>
            </a:r>
            <a:r>
              <a:rPr lang="fr-FR" sz="900" dirty="0"/>
              <a:t> occlusion handling </a:t>
            </a:r>
            <a:r>
              <a:rPr lang="fr-FR" sz="900" dirty="0" err="1"/>
              <a:t>from</a:t>
            </a:r>
            <a:r>
              <a:rPr lang="fr-FR" sz="900" dirty="0"/>
              <a:t> a </a:t>
            </a:r>
            <a:r>
              <a:rPr lang="fr-FR" sz="900" dirty="0" err="1"/>
              <a:t>sparse</a:t>
            </a:r>
            <a:r>
              <a:rPr lang="fr-FR" sz="900" dirty="0"/>
              <a:t> set of light </a:t>
            </a:r>
            <a:r>
              <a:rPr lang="fr-FR" sz="900" dirty="0" err="1"/>
              <a:t>field</a:t>
            </a:r>
            <a:r>
              <a:rPr lang="fr-FR" sz="900" dirty="0"/>
              <a:t> </a:t>
            </a:r>
            <a:r>
              <a:rPr lang="fr-FR" sz="900" dirty="0" err="1"/>
              <a:t>views</a:t>
            </a:r>
            <a:r>
              <a:rPr lang="fr-FR" sz="900" dirty="0"/>
              <a:t>," in IEEE Int. </a:t>
            </a:r>
            <a:r>
              <a:rPr lang="fr-FR" sz="900" dirty="0" err="1"/>
              <a:t>Conf</a:t>
            </a:r>
            <a:r>
              <a:rPr lang="fr-FR" sz="900" dirty="0"/>
              <a:t>. on Image </a:t>
            </a:r>
            <a:r>
              <a:rPr lang="fr-FR" sz="900" dirty="0" err="1"/>
              <a:t>Processing</a:t>
            </a:r>
            <a:r>
              <a:rPr lang="fr-FR" sz="900" dirty="0"/>
              <a:t>, 2018. </a:t>
            </a:r>
          </a:p>
          <a:p>
            <a:r>
              <a:rPr lang="en-US" sz="900" dirty="0">
                <a:solidFill>
                  <a:srgbClr val="0070C0"/>
                </a:solidFill>
              </a:rPr>
              <a:t>[4] </a:t>
            </a:r>
            <a:r>
              <a:rPr lang="fr-FR" sz="900" dirty="0"/>
              <a:t>C.T. Huang, "</a:t>
            </a:r>
            <a:r>
              <a:rPr lang="fr-FR" sz="900" dirty="0" err="1"/>
              <a:t>Empirical</a:t>
            </a:r>
            <a:r>
              <a:rPr lang="fr-FR" sz="900" dirty="0"/>
              <a:t> </a:t>
            </a:r>
            <a:r>
              <a:rPr lang="fr-FR" sz="900" dirty="0" err="1"/>
              <a:t>bayesian</a:t>
            </a:r>
            <a:r>
              <a:rPr lang="fr-FR" sz="900" dirty="0"/>
              <a:t> light-</a:t>
            </a:r>
            <a:r>
              <a:rPr lang="fr-FR" sz="900" dirty="0" err="1"/>
              <a:t>field</a:t>
            </a:r>
            <a:r>
              <a:rPr lang="fr-FR" sz="900" dirty="0"/>
              <a:t> </a:t>
            </a:r>
            <a:r>
              <a:rPr lang="fr-FR" sz="900" dirty="0" err="1"/>
              <a:t>stereo</a:t>
            </a:r>
            <a:r>
              <a:rPr lang="fr-FR" sz="900" dirty="0"/>
              <a:t> </a:t>
            </a:r>
            <a:r>
              <a:rPr lang="fr-FR" sz="900" dirty="0" err="1"/>
              <a:t>matching</a:t>
            </a:r>
            <a:r>
              <a:rPr lang="fr-FR" sz="900" dirty="0"/>
              <a:t> by </a:t>
            </a:r>
            <a:r>
              <a:rPr lang="fr-FR" sz="900" dirty="0" err="1"/>
              <a:t>robust</a:t>
            </a:r>
            <a:r>
              <a:rPr lang="fr-FR" sz="900" dirty="0"/>
              <a:t> pseudo </a:t>
            </a:r>
            <a:r>
              <a:rPr lang="fr-FR" sz="900" dirty="0" err="1"/>
              <a:t>random</a:t>
            </a:r>
            <a:r>
              <a:rPr lang="fr-FR" sz="900" dirty="0"/>
              <a:t> </a:t>
            </a:r>
            <a:r>
              <a:rPr lang="fr-FR" sz="900" dirty="0" err="1"/>
              <a:t>field</a:t>
            </a:r>
            <a:r>
              <a:rPr lang="fr-FR" sz="900" dirty="0"/>
              <a:t> </a:t>
            </a:r>
            <a:r>
              <a:rPr lang="fr-FR" sz="900" dirty="0" err="1"/>
              <a:t>modeling</a:t>
            </a:r>
            <a:r>
              <a:rPr lang="fr-FR" sz="900" dirty="0"/>
              <a:t>," IEEE Trans. on Pattern </a:t>
            </a:r>
            <a:r>
              <a:rPr lang="fr-FR" sz="900" dirty="0" err="1"/>
              <a:t>Analysis</a:t>
            </a:r>
            <a:r>
              <a:rPr lang="fr-FR" sz="900" dirty="0"/>
              <a:t> and Machine Intelligence, 2018.</a:t>
            </a:r>
          </a:p>
          <a:p>
            <a:r>
              <a:rPr lang="en-US" sz="900" dirty="0">
                <a:solidFill>
                  <a:srgbClr val="0070C0"/>
                </a:solidFill>
              </a:rPr>
              <a:t>[5] </a:t>
            </a:r>
            <a:r>
              <a:rPr lang="en-US" sz="900" dirty="0"/>
              <a:t>E. </a:t>
            </a:r>
            <a:r>
              <a:rPr lang="en-US" sz="900" dirty="0" err="1"/>
              <a:t>Penner</a:t>
            </a:r>
            <a:r>
              <a:rPr lang="en-US" sz="900" dirty="0"/>
              <a:t> and L. Zhang, “Soft 3d reconstruction for view synthesis,” </a:t>
            </a:r>
            <a:r>
              <a:rPr lang="en-US" sz="900" i="1" dirty="0"/>
              <a:t>ACM Trans. on Graphics (Proc. SIGGRAPH Asia)</a:t>
            </a:r>
            <a:r>
              <a:rPr lang="en-US" sz="900" dirty="0"/>
              <a:t>, 2017. </a:t>
            </a:r>
          </a:p>
          <a:p>
            <a:endParaRPr lang="en-US" sz="900" dirty="0"/>
          </a:p>
        </p:txBody>
      </p:sp>
      <p:sp>
        <p:nvSpPr>
          <p:cNvPr id="7" name="TextBox 6"/>
          <p:cNvSpPr txBox="1"/>
          <p:nvPr/>
        </p:nvSpPr>
        <p:spPr>
          <a:xfrm>
            <a:off x="4729583" y="14806207"/>
            <a:ext cx="172982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ERC advanced grant CLIM</a:t>
            </a:r>
            <a:endParaRPr lang="fr-FR" sz="1000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5962" y="14659521"/>
            <a:ext cx="543621" cy="543640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25114" y="2589997"/>
            <a:ext cx="2152932" cy="2480918"/>
          </a:xfrm>
          <a:prstGeom prst="rect">
            <a:avLst/>
          </a:prstGeom>
        </p:spPr>
      </p:pic>
      <p:pic>
        <p:nvPicPr>
          <p:cNvPr id="41" name="Image 4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47212" y="12078014"/>
            <a:ext cx="6553200" cy="1701800"/>
          </a:xfrm>
          <a:prstGeom prst="rect">
            <a:avLst/>
          </a:prstGeom>
        </p:spPr>
      </p:pic>
      <p:pic>
        <p:nvPicPr>
          <p:cNvPr id="43" name="Image 4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862252" y="12065807"/>
            <a:ext cx="3465075" cy="1205846"/>
          </a:xfrm>
          <a:prstGeom prst="rect">
            <a:avLst/>
          </a:prstGeom>
        </p:spPr>
      </p:pic>
      <p:sp>
        <p:nvSpPr>
          <p:cNvPr id="46" name="Rectangle 45"/>
          <p:cNvSpPr/>
          <p:nvPr/>
        </p:nvSpPr>
        <p:spPr>
          <a:xfrm>
            <a:off x="905821" y="11847438"/>
            <a:ext cx="5174815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b="1" u="sng" dirty="0"/>
              <a:t>Table 1</a:t>
            </a:r>
            <a:r>
              <a:rPr lang="en-US" sz="1000" u="sng" dirty="0"/>
              <a:t>. </a:t>
            </a:r>
            <a:r>
              <a:rPr lang="en-US" sz="1000" dirty="0"/>
              <a:t>Quality evaluation of the estimated disparity maps on center view for dense light fields </a:t>
            </a:r>
          </a:p>
        </p:txBody>
      </p:sp>
      <p:sp>
        <p:nvSpPr>
          <p:cNvPr id="410" name="Rectangle 409"/>
          <p:cNvSpPr/>
          <p:nvPr/>
        </p:nvSpPr>
        <p:spPr>
          <a:xfrm>
            <a:off x="6869352" y="11847437"/>
            <a:ext cx="351250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b="1" u="sng" dirty="0"/>
              <a:t>Table 2</a:t>
            </a:r>
            <a:r>
              <a:rPr lang="en-US" sz="1000" u="sng" dirty="0"/>
              <a:t>. </a:t>
            </a:r>
            <a:r>
              <a:rPr lang="en-US" sz="1000" dirty="0"/>
              <a:t>Quality evaluation on center view for sparse light fields </a:t>
            </a:r>
          </a:p>
        </p:txBody>
      </p:sp>
      <p:sp>
        <p:nvSpPr>
          <p:cNvPr id="449" name="Rectangle 448"/>
          <p:cNvSpPr/>
          <p:nvPr/>
        </p:nvSpPr>
        <p:spPr>
          <a:xfrm>
            <a:off x="7294493" y="9266572"/>
            <a:ext cx="3075901" cy="20928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sz="1000" b="1" dirty="0">
                <a:solidFill>
                  <a:srgbClr val="C00000"/>
                </a:solidFill>
              </a:rPr>
              <a:t>Implementation details</a:t>
            </a:r>
          </a:p>
          <a:p>
            <a:pPr marL="228600" indent="-228600">
              <a:buFont typeface="Wingdings" charset="2"/>
              <a:buChar char="v"/>
            </a:pPr>
            <a:r>
              <a:rPr lang="en-US" sz="1000" b="1" u="sng" dirty="0"/>
              <a:t>Data augmentation </a:t>
            </a:r>
            <a:r>
              <a:rPr lang="en-US" sz="1000" dirty="0"/>
              <a:t/>
            </a:r>
            <a:br>
              <a:rPr lang="en-US" sz="1000" dirty="0"/>
            </a:br>
            <a:r>
              <a:rPr lang="en-US" sz="1000" dirty="0"/>
              <a:t>-   Geometrical transformations (e.g. rotation, translation or scaling) that involve data interpolation bring extra errors in the ground truth disparity values. </a:t>
            </a:r>
            <a:br>
              <a:rPr lang="en-US" sz="1000" dirty="0"/>
            </a:br>
            <a:r>
              <a:rPr lang="en-US" sz="1000" dirty="0"/>
              <a:t>-   Only chromatic transformation has been applied by changing the hue, saturation, contrast and brightness of training images. </a:t>
            </a:r>
          </a:p>
          <a:p>
            <a:pPr marL="228600" indent="-228600">
              <a:buFont typeface="Wingdings" charset="2"/>
              <a:buChar char="v"/>
            </a:pPr>
            <a:r>
              <a:rPr lang="en-US" sz="1000" b="1" u="sng" dirty="0"/>
              <a:t>Learning details</a:t>
            </a:r>
            <a:br>
              <a:rPr lang="en-US" sz="1000" b="1" u="sng" dirty="0"/>
            </a:br>
            <a:r>
              <a:rPr lang="en-US" sz="1000" dirty="0"/>
              <a:t>-   Initial learning rate set to 0.0001 for the first 500 epochs, then decreased by half every 200 epochs.</a:t>
            </a:r>
            <a:r>
              <a:rPr lang="en-US" sz="1000" b="1" u="sng" dirty="0"/>
              <a:t/>
            </a:r>
            <a:br>
              <a:rPr lang="en-US" sz="1000" b="1" u="sng" dirty="0"/>
            </a:br>
            <a:r>
              <a:rPr lang="en-US" sz="1000" dirty="0"/>
              <a:t>-   2 days of training with a 15G GPU NVIDIA P-100. </a:t>
            </a:r>
          </a:p>
        </p:txBody>
      </p:sp>
      <p:sp>
        <p:nvSpPr>
          <p:cNvPr id="59" name="Rectangle 58"/>
          <p:cNvSpPr/>
          <p:nvPr/>
        </p:nvSpPr>
        <p:spPr>
          <a:xfrm>
            <a:off x="4341070" y="8405718"/>
            <a:ext cx="212109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en-US" sz="1000" b="1" i="1" u="sng" dirty="0"/>
              <a:t>Fusion based on warping error maps</a:t>
            </a:r>
          </a:p>
        </p:txBody>
      </p:sp>
      <p:sp>
        <p:nvSpPr>
          <p:cNvPr id="60" name="Rectangle 59"/>
          <p:cNvSpPr/>
          <p:nvPr/>
        </p:nvSpPr>
        <p:spPr>
          <a:xfrm>
            <a:off x="394543" y="8408636"/>
            <a:ext cx="295894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000" b="1" i="1" u="sng" dirty="0"/>
              <a:t>Fine-</a:t>
            </a:r>
            <a:r>
              <a:rPr lang="fr-FR" sz="1000" b="1" i="1" u="sng" dirty="0" err="1"/>
              <a:t>tuned</a:t>
            </a:r>
            <a:r>
              <a:rPr lang="fr-FR" sz="1000" b="1" i="1" u="sng" dirty="0"/>
              <a:t> </a:t>
            </a:r>
            <a:r>
              <a:rPr lang="fr-FR" sz="1000" b="1" i="1" u="sng" dirty="0" err="1"/>
              <a:t>FlowNet</a:t>
            </a:r>
            <a:r>
              <a:rPr lang="fr-FR" sz="1000" b="1" i="1" u="sng" dirty="0"/>
              <a:t> 2.0 for </a:t>
            </a:r>
            <a:r>
              <a:rPr lang="fr-FR" sz="1000" b="1" i="1" u="sng" dirty="0" err="1"/>
              <a:t>disparity</a:t>
            </a:r>
            <a:r>
              <a:rPr lang="fr-FR" sz="1000" b="1" i="1" u="sng" dirty="0"/>
              <a:t> estimation </a:t>
            </a:r>
            <a:endParaRPr lang="fr-FR" sz="1000" b="1" u="sng" dirty="0"/>
          </a:p>
        </p:txBody>
      </p:sp>
      <p:pic>
        <p:nvPicPr>
          <p:cNvPr id="64" name="Image 63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21716" y="8775483"/>
            <a:ext cx="2675181" cy="2142412"/>
          </a:xfrm>
          <a:prstGeom prst="rect">
            <a:avLst/>
          </a:prstGeom>
        </p:spPr>
      </p:pic>
      <p:sp>
        <p:nvSpPr>
          <p:cNvPr id="451" name="TextBox 87"/>
          <p:cNvSpPr txBox="1"/>
          <p:nvPr/>
        </p:nvSpPr>
        <p:spPr>
          <a:xfrm>
            <a:off x="410994" y="3949219"/>
            <a:ext cx="4809692" cy="1031051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rgbClr val="C00000"/>
                </a:solidFill>
              </a:rPr>
              <a:t>Drawbacks and Challenges</a:t>
            </a:r>
          </a:p>
          <a:p>
            <a:pPr marL="171450" indent="-171450">
              <a:buFont typeface="Arial" charset="0"/>
              <a:buChar char="•"/>
            </a:pPr>
            <a:r>
              <a:rPr lang="en-US" altLang="en-US" sz="1000" dirty="0"/>
              <a:t>Most of these methods are designed for dense view sampling. </a:t>
            </a:r>
          </a:p>
          <a:p>
            <a:pPr marL="171450" indent="-171450">
              <a:buFont typeface="Arial" charset="0"/>
              <a:buChar char="•"/>
            </a:pPr>
            <a:r>
              <a:rPr lang="en-US" altLang="en-US" sz="1000" dirty="0"/>
              <a:t>Very few methods have been proposed for sparse light fields, including deep learning </a:t>
            </a:r>
            <a:br>
              <a:rPr lang="en-US" altLang="en-US" sz="1000" dirty="0"/>
            </a:br>
            <a:r>
              <a:rPr lang="en-US" altLang="en-US" sz="1000" dirty="0"/>
              <a:t>approaches.</a:t>
            </a:r>
          </a:p>
          <a:p>
            <a:pPr marL="171450" indent="-171450">
              <a:buFont typeface="Arial" charset="0"/>
              <a:buChar char="•"/>
            </a:pPr>
            <a:r>
              <a:rPr lang="en-US" altLang="en-US" sz="1000" dirty="0">
                <a:sym typeface="Wingdings" panose="05000000000000000000" pitchFamily="2" charset="2"/>
              </a:rPr>
              <a:t>EPI-based methods only suitable for dense light field.</a:t>
            </a:r>
          </a:p>
          <a:p>
            <a:pPr marL="171450" indent="-171450">
              <a:buFont typeface="Arial" charset="0"/>
              <a:buChar char="•"/>
            </a:pPr>
            <a:r>
              <a:rPr lang="en-US" altLang="en-US" sz="1000" dirty="0">
                <a:sym typeface="Wingdings" panose="05000000000000000000" pitchFamily="2" charset="2"/>
              </a:rPr>
              <a:t>Needs of prior knowledge on the disparity range.</a:t>
            </a:r>
            <a:endParaRPr lang="en-US" altLang="en-US" sz="1000" dirty="0"/>
          </a:p>
        </p:txBody>
      </p:sp>
      <p:sp>
        <p:nvSpPr>
          <p:cNvPr id="69" name="Rectangle 68"/>
          <p:cNvSpPr/>
          <p:nvPr/>
        </p:nvSpPr>
        <p:spPr>
          <a:xfrm>
            <a:off x="5421512" y="10496273"/>
            <a:ext cx="140936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/>
              <a:t>for occlusion-free areas</a:t>
            </a:r>
            <a:endParaRPr lang="fr-FR" sz="1000" dirty="0"/>
          </a:p>
        </p:txBody>
      </p:sp>
      <p:sp>
        <p:nvSpPr>
          <p:cNvPr id="456" name="Rectangle 455"/>
          <p:cNvSpPr/>
          <p:nvPr/>
        </p:nvSpPr>
        <p:spPr>
          <a:xfrm>
            <a:off x="5422554" y="10762579"/>
            <a:ext cx="2027214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/>
              <a:t>for non-overlapped occlusion zones</a:t>
            </a:r>
            <a:endParaRPr lang="fr-FR" sz="1000" dirty="0"/>
          </a:p>
        </p:txBody>
      </p:sp>
      <p:sp>
        <p:nvSpPr>
          <p:cNvPr id="71" name="Rectangle 70"/>
          <p:cNvSpPr/>
          <p:nvPr/>
        </p:nvSpPr>
        <p:spPr>
          <a:xfrm>
            <a:off x="260311" y="10957858"/>
            <a:ext cx="88021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800" i="1" dirty="0"/>
              <a:t>FN2: </a:t>
            </a:r>
            <a:br>
              <a:rPr lang="en-US" sz="800" i="1" dirty="0"/>
            </a:br>
            <a:r>
              <a:rPr lang="en-US" sz="800" dirty="0"/>
              <a:t>the pre-trained </a:t>
            </a:r>
            <a:r>
              <a:rPr lang="en-US" sz="800" dirty="0" err="1"/>
              <a:t>FlowNet</a:t>
            </a:r>
            <a:r>
              <a:rPr lang="en-US" sz="800" dirty="0"/>
              <a:t> 2.0 model </a:t>
            </a:r>
          </a:p>
          <a:p>
            <a:endParaRPr lang="fr-FR" sz="800" dirty="0"/>
          </a:p>
        </p:txBody>
      </p:sp>
      <p:sp>
        <p:nvSpPr>
          <p:cNvPr id="464" name="Rectangle 463"/>
          <p:cNvSpPr/>
          <p:nvPr/>
        </p:nvSpPr>
        <p:spPr>
          <a:xfrm>
            <a:off x="973976" y="10954419"/>
            <a:ext cx="87609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800" i="1" dirty="0"/>
              <a:t>FN2-ft: </a:t>
            </a:r>
            <a:r>
              <a:rPr lang="en-US" sz="800" dirty="0" err="1"/>
              <a:t>finetuned</a:t>
            </a:r>
            <a:r>
              <a:rPr lang="en-US" sz="800" dirty="0"/>
              <a:t> with no constraint on view positions </a:t>
            </a:r>
          </a:p>
          <a:p>
            <a:r>
              <a:rPr lang="en-US" sz="800" dirty="0"/>
              <a:t> </a:t>
            </a:r>
            <a:endParaRPr lang="fr-FR" sz="800" dirty="0"/>
          </a:p>
        </p:txBody>
      </p:sp>
      <p:sp>
        <p:nvSpPr>
          <p:cNvPr id="465" name="Rectangle 464"/>
          <p:cNvSpPr/>
          <p:nvPr/>
        </p:nvSpPr>
        <p:spPr>
          <a:xfrm>
            <a:off x="1759306" y="10970058"/>
            <a:ext cx="141373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800" i="1" dirty="0" err="1"/>
              <a:t>DispNet-ft</a:t>
            </a:r>
            <a:r>
              <a:rPr lang="en-US" sz="800" i="1" dirty="0"/>
              <a:t> and FN2-ft-stereo: </a:t>
            </a:r>
            <a:r>
              <a:rPr lang="en-US" sz="800" dirty="0" err="1"/>
              <a:t>finetuned</a:t>
            </a:r>
            <a:r>
              <a:rPr lang="en-US" sz="800" dirty="0"/>
              <a:t> with stereo light field views only</a:t>
            </a:r>
          </a:p>
          <a:p>
            <a:r>
              <a:rPr lang="en-US" sz="800" dirty="0"/>
              <a:t> </a:t>
            </a:r>
            <a:endParaRPr lang="fr-FR" sz="800" dirty="0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986124" y="8450391"/>
            <a:ext cx="1967598" cy="170601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65" y="5444713"/>
            <a:ext cx="7057354" cy="2978607"/>
          </a:xfrm>
          <a:prstGeom prst="rect">
            <a:avLst/>
          </a:prstGeom>
        </p:spPr>
      </p:pic>
      <p:sp>
        <p:nvSpPr>
          <p:cNvPr id="55" name="Rectangle 54"/>
          <p:cNvSpPr/>
          <p:nvPr/>
        </p:nvSpPr>
        <p:spPr>
          <a:xfrm>
            <a:off x="391785" y="2621760"/>
            <a:ext cx="4972998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bn-IN" sz="1000" b="1" dirty="0">
                <a:latin typeface="Helvetica"/>
                <a:cs typeface="Helvetica"/>
              </a:rPr>
              <a:t> </a:t>
            </a:r>
            <a:r>
              <a:rPr lang="en-US" altLang="en-US" sz="1000" b="1" dirty="0">
                <a:solidFill>
                  <a:srgbClr val="C00000"/>
                </a:solidFill>
              </a:rPr>
              <a:t>Light fields: </a:t>
            </a:r>
          </a:p>
          <a:p>
            <a:pPr marL="171450" indent="-171450">
              <a:buFont typeface="Arial" charset="0"/>
              <a:buChar char="•"/>
            </a:pPr>
            <a:r>
              <a:rPr lang="fr-FR" sz="1000" dirty="0"/>
              <a:t>4D: Intersection </a:t>
            </a:r>
            <a:r>
              <a:rPr lang="en-US" sz="1000" dirty="0"/>
              <a:t>with</a:t>
            </a:r>
            <a:r>
              <a:rPr lang="fr-FR" sz="1000" dirty="0"/>
              <a:t> 2 planes   </a:t>
            </a:r>
            <a:r>
              <a:rPr lang="fr-FR" sz="1000" b="1" dirty="0"/>
              <a:t>LF( u, v, s, </a:t>
            </a:r>
            <a:r>
              <a:rPr lang="fr-FR" sz="1000" b="1" dirty="0" err="1"/>
              <a:t>t</a:t>
            </a:r>
            <a:r>
              <a:rPr lang="fr-FR" sz="1000" b="1" dirty="0"/>
              <a:t>) </a:t>
            </a:r>
          </a:p>
          <a:p>
            <a:pPr marL="171450" indent="-171450">
              <a:buFont typeface="Arial" charset="0"/>
              <a:buChar char="•"/>
            </a:pPr>
            <a:r>
              <a:rPr lang="fr-FR" sz="1000" dirty="0"/>
              <a:t>3D </a:t>
            </a:r>
            <a:r>
              <a:rPr lang="fr-FR" sz="1000" dirty="0" err="1"/>
              <a:t>scene</a:t>
            </a:r>
            <a:r>
              <a:rPr lang="fr-FR" sz="1000" dirty="0"/>
              <a:t> </a:t>
            </a:r>
            <a:r>
              <a:rPr lang="fr-FR" sz="1000" dirty="0" err="1"/>
              <a:t>geometry</a:t>
            </a:r>
            <a:r>
              <a:rPr lang="fr-FR" sz="1000" dirty="0"/>
              <a:t> estimation and reconstruction </a:t>
            </a:r>
            <a:r>
              <a:rPr lang="en-US" altLang="en-US" sz="1000" dirty="0"/>
              <a:t/>
            </a:r>
            <a:br>
              <a:rPr lang="en-US" altLang="en-US" sz="1000" dirty="0"/>
            </a:br>
            <a:r>
              <a:rPr lang="en-US" altLang="en-US" sz="1000" b="1" dirty="0">
                <a:sym typeface="Wingdings" panose="05000000000000000000" pitchFamily="2" charset="2"/>
              </a:rPr>
              <a:t/>
            </a:r>
            <a:br>
              <a:rPr lang="en-US" altLang="en-US" sz="1000" b="1" dirty="0">
                <a:sym typeface="Wingdings" panose="05000000000000000000" pitchFamily="2" charset="2"/>
              </a:rPr>
            </a:br>
            <a:endParaRPr lang="en-US" altLang="en-US" sz="1000" dirty="0"/>
          </a:p>
        </p:txBody>
      </p:sp>
      <p:sp>
        <p:nvSpPr>
          <p:cNvPr id="457" name="Rectangle 456"/>
          <p:cNvSpPr/>
          <p:nvPr/>
        </p:nvSpPr>
        <p:spPr>
          <a:xfrm>
            <a:off x="5431326" y="11131465"/>
            <a:ext cx="208903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/>
              <a:t>approximated binary occlusion mask</a:t>
            </a:r>
            <a:endParaRPr lang="fr-FR" sz="1000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862209" y="10533702"/>
            <a:ext cx="1421225" cy="200173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858545" y="10801763"/>
            <a:ext cx="1336822" cy="193890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3858545" y="11033217"/>
            <a:ext cx="2064219" cy="308232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3686877" y="8615940"/>
            <a:ext cx="3404571" cy="1887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7588354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14913</TotalTime>
  <Words>602</Words>
  <Application>Microsoft Macintosh PowerPoint</Application>
  <PresentationFormat>Personnalisé</PresentationFormat>
  <Paragraphs>65</Paragraphs>
  <Slides>1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8" baseType="lpstr">
      <vt:lpstr>Calibri</vt:lpstr>
      <vt:lpstr>Century Gothic</vt:lpstr>
      <vt:lpstr>Helvetica</vt:lpstr>
      <vt:lpstr>Vrinda</vt:lpstr>
      <vt:lpstr>Wingdings</vt:lpstr>
      <vt:lpstr>Arial</vt:lpstr>
      <vt:lpstr>Thème Office</vt:lpstr>
      <vt:lpstr>Présentation PowerPoint</vt:lpstr>
    </vt:vector>
  </TitlesOfParts>
  <Company>INRIA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Anne BRES</dc:creator>
  <cp:lastModifiedBy>Utilisateur de Microsoft Office</cp:lastModifiedBy>
  <cp:revision>561</cp:revision>
  <cp:lastPrinted>2019-05-06T11:59:35Z</cp:lastPrinted>
  <dcterms:created xsi:type="dcterms:W3CDTF">2014-11-28T08:19:34Z</dcterms:created>
  <dcterms:modified xsi:type="dcterms:W3CDTF">2019-05-06T12:34:09Z</dcterms:modified>
</cp:coreProperties>
</file>

<file path=docProps/thumbnail.jpeg>
</file>